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4" r:id="rId4"/>
    <p:sldId id="265" r:id="rId5"/>
    <p:sldId id="266" r:id="rId6"/>
    <p:sldId id="257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3" d="100"/>
          <a:sy n="103" d="100"/>
        </p:scale>
        <p:origin x="7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CB0B22-D2B2-1F8D-A311-92E139E6A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00303A-F8F4-5BEA-9862-5EB529A45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62698F-AD89-C3A1-CFD6-46A4F495A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873B712-5E81-0D2F-5C2B-5711752C9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AF4894-E89E-DDE4-3317-5BC5901F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3160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D23379-F976-0A9C-02D3-9AB67A940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ECC0CA0-105E-AAF9-7409-F9EB10F33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675BC7-063D-A3EC-0CBB-808B2576C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42DE41-8748-DFCA-9994-446565044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968C48-C8B0-7EAA-1624-C3C957F47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4529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15948D6-9F20-F03B-6EEB-085EE47B24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5533674-C170-AF71-A5D4-C7EDD81C6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148BCD-3A5D-4739-3785-98E5C0105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5C0A6F-1EF6-13DF-EDD8-4C6BB5B4B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A7C257-3B1C-145D-A97C-8319C294F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0359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DDF7A-F5B7-0504-A7AF-C4E9B07C4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5BE3EC-74B0-69D7-FF1C-1FA945483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8497B2-FA93-3338-454F-35B00EAD3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37F518-03AE-0968-B76B-E861E9D91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91B6944-48CB-68E3-1B8F-12EC184ED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1156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9F1B1-CD2F-F244-974B-AD9949DA9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EE38CA0-D47E-2F7C-F8CD-0DB2A1BE9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971871-9558-D78E-4F86-26C719FA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EB44A2-5632-CC79-D142-269CE2F3D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00087E-BC35-FD05-8D7F-6E2099561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872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E34F5D-1A58-4559-087A-B1961A941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429340-16CD-C931-FBD7-1A7F07A44A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69895E9-5652-B88C-9237-264198247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5AF533-F60C-D524-8778-D987C45E0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5D0FFA3-0ED2-88FD-7D68-106DD7C91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03E77C8-B6F9-272A-EFF7-7A6AB451B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7411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10D2B7-6EDC-6268-8DD4-F9EA7FA4C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1A60C28-2923-2CC4-7CF2-441455556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0F87E84-BB3B-48BC-2A08-A7D470A9A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12A5D13-55CB-085B-BFDD-01E084312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680F51C-4829-96DA-BFB9-14CC05B173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B8B0C2C-A915-7381-81EE-A6ECDCC22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1052845-4AC7-8698-C378-974391FF5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4F192B0-3E54-E15A-4AD8-B1F0425D6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4347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2D8069-C5AF-63BA-C2B4-2FA47279B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55E4876-8422-043A-0BCB-AEB91488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C8A25A4-515C-D82A-CD6E-E93E2FDE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239BF8-520B-8139-81EE-062B754E1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5521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EAC3CFA-761F-D2DD-6D7D-975D89381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1350777-F2F5-B5F9-EC4D-3051A523B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B71214-1629-5F8C-DF7D-EE9A65CF3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5682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AE04A5-03A2-551E-323F-70E6D68B0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25A994-8410-4ABF-BB8F-83EBD1414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D835F31-66AF-3A6B-42D7-16969EE224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226C893-0DF7-A9E6-057E-5FF679D84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9C473C6-3F85-C46F-92CB-EBA3DC1A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E70612E-66E4-66CB-3235-34DC898F2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5918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FAC112-2CFD-321C-13BA-D997B9205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66D84D6-941B-5CFC-B403-97A6A70685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5E9509F-04D2-0174-C20A-B2ED8F54AC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0CBBCB-AB57-FDC8-C53F-64D462791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0FC08AE-0704-CEC8-FFC1-049C4C591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38D25C1-3144-DE5E-240F-2314654AC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7412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78DDFE6-757F-43F6-C602-F358D5688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225479C-E5B3-9442-935B-ACA35756D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5DE732-10C1-2421-6319-31F879BC0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7F803F-6904-4D10-977A-5CB3534AA012}" type="datetimeFigureOut">
              <a:rPr lang="de-DE" smtClean="0"/>
              <a:t>11.02.2025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7DC46CA-0553-A26C-105D-6B9408FDC7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4358C5-C78A-BD16-8F40-463758309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397756-6FF8-497D-BC0A-069D53DBBA6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560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66427-37EF-50C2-8236-7C09A33A2C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1871" y="1041400"/>
            <a:ext cx="5889523" cy="2387600"/>
          </a:xfrm>
        </p:spPr>
        <p:txBody>
          <a:bodyPr anchor="ctr"/>
          <a:lstStyle/>
          <a:p>
            <a:r>
              <a:rPr lang="de-DE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Die Alpen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ountain">
                <a:extLst>
                  <a:ext uri="{FF2B5EF4-FFF2-40B4-BE49-F238E27FC236}">
                    <a16:creationId xmlns:a16="http://schemas.microsoft.com/office/drawing/2014/main" id="{A9F31189-39CC-0110-A875-D1FE94CEB0C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686085182"/>
                  </p:ext>
                </p:extLst>
              </p:nvPr>
            </p:nvGraphicFramePr>
            <p:xfrm>
              <a:off x="-2584450" y="-1186626"/>
              <a:ext cx="9808908" cy="905427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808908" cy="9054275"/>
                    </a:xfrm>
                    <a:prstGeom prst="rect">
                      <a:avLst/>
                    </a:prstGeom>
                  </am3d:spPr>
                  <am3d:camera>
                    <am3d:pos x="0" y="0" z="714183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4746" d="1000000"/>
                    <am3d:preTrans dx="0" dy="-11050641" dz="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42387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ountain">
                <a:extLst>
                  <a:ext uri="{FF2B5EF4-FFF2-40B4-BE49-F238E27FC236}">
                    <a16:creationId xmlns:a16="http://schemas.microsoft.com/office/drawing/2014/main" id="{A9F31189-39CC-0110-A875-D1FE94CEB0C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584450" y="-1186626"/>
                <a:ext cx="9808908" cy="905427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8156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92575E-7567-E8C0-75CF-9A945BE35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3B17AB-4287-C46B-4AD3-5289911ECE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1871" y="-3530600"/>
            <a:ext cx="5889523" cy="2387600"/>
          </a:xfrm>
        </p:spPr>
        <p:txBody>
          <a:bodyPr anchor="ctr"/>
          <a:lstStyle/>
          <a:p>
            <a:r>
              <a:rPr lang="de-DE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Die Alpen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ountain">
                <a:extLst>
                  <a:ext uri="{FF2B5EF4-FFF2-40B4-BE49-F238E27FC236}">
                    <a16:creationId xmlns:a16="http://schemas.microsoft.com/office/drawing/2014/main" id="{7BF6008D-AA13-D859-B1D7-32287EA1CE6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99042096"/>
                  </p:ext>
                </p:extLst>
              </p:nvPr>
            </p:nvGraphicFramePr>
            <p:xfrm>
              <a:off x="-2504022" y="-1902581"/>
              <a:ext cx="9648052" cy="1048618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648052" cy="10486185"/>
                    </a:xfrm>
                    <a:prstGeom prst="rect">
                      <a:avLst/>
                    </a:prstGeom>
                  </am3d:spPr>
                  <am3d:camera>
                    <am3d:pos x="0" y="0" z="714183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4746" d="1000000"/>
                    <am3d:preTrans dx="0" dy="-11050641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1575451" ay="-3138348" az="-127937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42387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ountain">
                <a:extLst>
                  <a:ext uri="{FF2B5EF4-FFF2-40B4-BE49-F238E27FC236}">
                    <a16:creationId xmlns:a16="http://schemas.microsoft.com/office/drawing/2014/main" id="{7BF6008D-AA13-D859-B1D7-32287EA1CE6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504022" y="-1902581"/>
                <a:ext cx="9648052" cy="10486185"/>
              </a:xfrm>
              <a:prstGeom prst="rect">
                <a:avLst/>
              </a:prstGeom>
            </p:spPr>
          </p:pic>
        </mc:Fallback>
      </mc:AlternateContent>
      <p:sp>
        <p:nvSpPr>
          <p:cNvPr id="3" name="Oval 2">
            <a:extLst>
              <a:ext uri="{FF2B5EF4-FFF2-40B4-BE49-F238E27FC236}">
                <a16:creationId xmlns:a16="http://schemas.microsoft.com/office/drawing/2014/main" id="{EA9C17B1-3B59-1978-FC34-DCDB0852E4C7}"/>
              </a:ext>
            </a:extLst>
          </p:cNvPr>
          <p:cNvSpPr/>
          <p:nvPr/>
        </p:nvSpPr>
        <p:spPr>
          <a:xfrm>
            <a:off x="3209925" y="652462"/>
            <a:ext cx="333375" cy="33337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41A0D4-4D01-B60D-C089-B306AA435F16}"/>
              </a:ext>
            </a:extLst>
          </p:cNvPr>
          <p:cNvCxnSpPr/>
          <p:nvPr/>
        </p:nvCxnSpPr>
        <p:spPr>
          <a:xfrm>
            <a:off x="3543300" y="819149"/>
            <a:ext cx="28956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F0B72E3A-8CAE-AD4B-FFC5-388F53C4A2F6}"/>
              </a:ext>
            </a:extLst>
          </p:cNvPr>
          <p:cNvSpPr/>
          <p:nvPr/>
        </p:nvSpPr>
        <p:spPr>
          <a:xfrm>
            <a:off x="3576637" y="2228084"/>
            <a:ext cx="333375" cy="33337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4621501-9FA3-6019-3D3A-DCEFF0B9C234}"/>
              </a:ext>
            </a:extLst>
          </p:cNvPr>
          <p:cNvCxnSpPr/>
          <p:nvPr/>
        </p:nvCxnSpPr>
        <p:spPr>
          <a:xfrm>
            <a:off x="3910012" y="2394771"/>
            <a:ext cx="28956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502124A3-DBE3-1C15-8B50-76080F91A02F}"/>
              </a:ext>
            </a:extLst>
          </p:cNvPr>
          <p:cNvSpPr/>
          <p:nvPr/>
        </p:nvSpPr>
        <p:spPr>
          <a:xfrm>
            <a:off x="4581525" y="3803706"/>
            <a:ext cx="333375" cy="33337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AC7453A-4EE1-A5DA-866E-477A626B8E64}"/>
              </a:ext>
            </a:extLst>
          </p:cNvPr>
          <p:cNvCxnSpPr/>
          <p:nvPr/>
        </p:nvCxnSpPr>
        <p:spPr>
          <a:xfrm>
            <a:off x="4914900" y="3970393"/>
            <a:ext cx="28956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163E3FC-14B1-A10D-9470-422BCF0235FE}"/>
              </a:ext>
            </a:extLst>
          </p:cNvPr>
          <p:cNvSpPr txBox="1"/>
          <p:nvPr/>
        </p:nvSpPr>
        <p:spPr>
          <a:xfrm>
            <a:off x="6438900" y="616505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Entstehung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C3FBE6-17BB-658E-9CDE-072ADD0F9BDA}"/>
              </a:ext>
            </a:extLst>
          </p:cNvPr>
          <p:cNvSpPr txBox="1"/>
          <p:nvPr/>
        </p:nvSpPr>
        <p:spPr>
          <a:xfrm>
            <a:off x="6806673" y="2192126"/>
            <a:ext cx="3413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Klima &amp; Vegetation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094B51-C38C-66E4-86C9-6F5E27005095}"/>
              </a:ext>
            </a:extLst>
          </p:cNvPr>
          <p:cNvSpPr txBox="1"/>
          <p:nvPr/>
        </p:nvSpPr>
        <p:spPr>
          <a:xfrm>
            <a:off x="7810500" y="3785727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Höhenstufen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953A967-8FC8-1E89-449E-17AFD7374257}"/>
              </a:ext>
            </a:extLst>
          </p:cNvPr>
          <p:cNvSpPr/>
          <p:nvPr/>
        </p:nvSpPr>
        <p:spPr>
          <a:xfrm>
            <a:off x="5560603" y="5389107"/>
            <a:ext cx="333375" cy="33337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A348221-C159-53F5-EB56-E514B9A6361C}"/>
              </a:ext>
            </a:extLst>
          </p:cNvPr>
          <p:cNvCxnSpPr/>
          <p:nvPr/>
        </p:nvCxnSpPr>
        <p:spPr>
          <a:xfrm>
            <a:off x="5751871" y="5547286"/>
            <a:ext cx="28956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1FC2587-6B6E-DFF4-FE25-C36C943CD3D8}"/>
              </a:ext>
            </a:extLst>
          </p:cNvPr>
          <p:cNvSpPr txBox="1"/>
          <p:nvPr/>
        </p:nvSpPr>
        <p:spPr>
          <a:xfrm>
            <a:off x="8696632" y="5371129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Besiedlung</a:t>
            </a:r>
          </a:p>
        </p:txBody>
      </p:sp>
    </p:spTree>
    <p:extLst>
      <p:ext uri="{BB962C8B-B14F-4D97-AF65-F5344CB8AC3E}">
        <p14:creationId xmlns:p14="http://schemas.microsoft.com/office/powerpoint/2010/main" val="1283375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C5343A-5416-3482-6CD7-A0C132BCE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F71CABDB-1155-2CC9-12CF-118F057FE3CB}"/>
              </a:ext>
            </a:extLst>
          </p:cNvPr>
          <p:cNvSpPr txBox="1">
            <a:spLocks/>
          </p:cNvSpPr>
          <p:nvPr/>
        </p:nvSpPr>
        <p:spPr>
          <a:xfrm>
            <a:off x="622841" y="1967265"/>
            <a:ext cx="3376032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de-DE" sz="3600" kern="1200" noProof="0" dirty="0">
                <a:solidFill>
                  <a:srgbClr val="FFFFFF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Entstehung</a:t>
            </a:r>
          </a:p>
        </p:txBody>
      </p:sp>
      <p:pic>
        <p:nvPicPr>
          <p:cNvPr id="16" name="Inhaltsplatzhalter 4" descr="Ein Bild, das Text, Screenshot, Aufdruck enthält.&#10;&#10;Automatisch generierte Beschreibung">
            <a:extLst>
              <a:ext uri="{FF2B5EF4-FFF2-40B4-BE49-F238E27FC236}">
                <a16:creationId xmlns:a16="http://schemas.microsoft.com/office/drawing/2014/main" id="{D15D6F63-D096-D213-01CF-365DBE225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708" y="643466"/>
            <a:ext cx="5815915" cy="5568739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Mountain">
                <a:extLst>
                  <a:ext uri="{FF2B5EF4-FFF2-40B4-BE49-F238E27FC236}">
                    <a16:creationId xmlns:a16="http://schemas.microsoft.com/office/drawing/2014/main" id="{B5A0BE4C-0062-C87A-F204-D469D2777A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72994899"/>
                  </p:ext>
                </p:extLst>
              </p:nvPr>
            </p:nvGraphicFramePr>
            <p:xfrm>
              <a:off x="-2532595" y="5379328"/>
              <a:ext cx="9705198" cy="1025760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9705198" cy="10257605"/>
                    </a:xfrm>
                    <a:prstGeom prst="rect">
                      <a:avLst/>
                    </a:prstGeom>
                  </am3d:spPr>
                  <am3d:camera>
                    <am3d:pos x="0" y="0" z="7141838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24746" d="1000000"/>
                    <am3d:preTrans dx="0" dy="-11050641" dz="2"/>
                    <am3d:scale>
                      <am3d:sx n="1000000" d="1000000"/>
                      <am3d:sy n="1000000" d="1000000"/>
                      <am3d:sz n="1000000" d="1000000"/>
                    </am3d:scale>
                    <am3d:rot ax="1456752" ay="-3208312" az="-119543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423873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Mountain">
                <a:extLst>
                  <a:ext uri="{FF2B5EF4-FFF2-40B4-BE49-F238E27FC236}">
                    <a16:creationId xmlns:a16="http://schemas.microsoft.com/office/drawing/2014/main" id="{B5A0BE4C-0062-C87A-F204-D469D2777A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2532595" y="5379328"/>
                <a:ext cx="9705198" cy="10257605"/>
              </a:xfrm>
              <a:prstGeom prst="rect">
                <a:avLst/>
              </a:prstGeom>
            </p:spPr>
          </p:pic>
        </mc:Fallback>
      </mc:AlternateContent>
      <p:sp>
        <p:nvSpPr>
          <p:cNvPr id="5" name="Oval 4">
            <a:extLst>
              <a:ext uri="{FF2B5EF4-FFF2-40B4-BE49-F238E27FC236}">
                <a16:creationId xmlns:a16="http://schemas.microsoft.com/office/drawing/2014/main" id="{1E42AAB2-19C1-54F6-DB18-CE49D0BB63DE}"/>
              </a:ext>
            </a:extLst>
          </p:cNvPr>
          <p:cNvSpPr/>
          <p:nvPr/>
        </p:nvSpPr>
        <p:spPr>
          <a:xfrm>
            <a:off x="3209925" y="7564250"/>
            <a:ext cx="333375" cy="33337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DD9D957-4AEF-8D81-47D1-F7E4385BAF2C}"/>
              </a:ext>
            </a:extLst>
          </p:cNvPr>
          <p:cNvCxnSpPr/>
          <p:nvPr/>
        </p:nvCxnSpPr>
        <p:spPr>
          <a:xfrm>
            <a:off x="3543300" y="7730937"/>
            <a:ext cx="28956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F145FBCA-1EB9-BB82-AD0F-F22EB80C38D1}"/>
              </a:ext>
            </a:extLst>
          </p:cNvPr>
          <p:cNvSpPr/>
          <p:nvPr/>
        </p:nvSpPr>
        <p:spPr>
          <a:xfrm>
            <a:off x="3576637" y="9139872"/>
            <a:ext cx="333375" cy="33337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C1C233-1763-F09E-73DC-6535B50436B3}"/>
              </a:ext>
            </a:extLst>
          </p:cNvPr>
          <p:cNvCxnSpPr/>
          <p:nvPr/>
        </p:nvCxnSpPr>
        <p:spPr>
          <a:xfrm>
            <a:off x="3910012" y="9306559"/>
            <a:ext cx="28956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929591A9-B808-044F-1D0A-A9EBDC6999B0}"/>
              </a:ext>
            </a:extLst>
          </p:cNvPr>
          <p:cNvSpPr/>
          <p:nvPr/>
        </p:nvSpPr>
        <p:spPr>
          <a:xfrm>
            <a:off x="4581525" y="10715494"/>
            <a:ext cx="333375" cy="33337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E5FA9C-34EF-D9E0-F65B-18D521C6A6DB}"/>
              </a:ext>
            </a:extLst>
          </p:cNvPr>
          <p:cNvCxnSpPr/>
          <p:nvPr/>
        </p:nvCxnSpPr>
        <p:spPr>
          <a:xfrm>
            <a:off x="4914900" y="10882181"/>
            <a:ext cx="28956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3728C96-7F10-3C43-3EB7-403AB5EC256C}"/>
              </a:ext>
            </a:extLst>
          </p:cNvPr>
          <p:cNvSpPr txBox="1"/>
          <p:nvPr/>
        </p:nvSpPr>
        <p:spPr>
          <a:xfrm>
            <a:off x="6438900" y="7528293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Entstehung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B5B600-B068-1375-DAF3-1CCFA3519E71}"/>
              </a:ext>
            </a:extLst>
          </p:cNvPr>
          <p:cNvSpPr txBox="1"/>
          <p:nvPr/>
        </p:nvSpPr>
        <p:spPr>
          <a:xfrm>
            <a:off x="6806673" y="9103914"/>
            <a:ext cx="3413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Klima &amp; Vegetation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108C82-AC16-D674-718F-6BFEA455B3C8}"/>
              </a:ext>
            </a:extLst>
          </p:cNvPr>
          <p:cNvSpPr txBox="1"/>
          <p:nvPr/>
        </p:nvSpPr>
        <p:spPr>
          <a:xfrm>
            <a:off x="7810500" y="10697515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Höhenstufen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1FCD912-2732-7AAF-E57E-4452BD55702F}"/>
              </a:ext>
            </a:extLst>
          </p:cNvPr>
          <p:cNvSpPr/>
          <p:nvPr/>
        </p:nvSpPr>
        <p:spPr>
          <a:xfrm>
            <a:off x="5560603" y="13092868"/>
            <a:ext cx="333375" cy="33337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1B5E3E-E030-F6CA-2AEE-D0895F3959BE}"/>
              </a:ext>
            </a:extLst>
          </p:cNvPr>
          <p:cNvCxnSpPr/>
          <p:nvPr/>
        </p:nvCxnSpPr>
        <p:spPr>
          <a:xfrm>
            <a:off x="5751871" y="13251047"/>
            <a:ext cx="2895600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8D5AA2C-D25B-E2EF-DE7F-8A7A35A45DD9}"/>
              </a:ext>
            </a:extLst>
          </p:cNvPr>
          <p:cNvSpPr txBox="1"/>
          <p:nvPr/>
        </p:nvSpPr>
        <p:spPr>
          <a:xfrm>
            <a:off x="8696632" y="13074890"/>
            <a:ext cx="2600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noProof="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Besiedlung</a:t>
            </a:r>
          </a:p>
        </p:txBody>
      </p:sp>
    </p:spTree>
    <p:extLst>
      <p:ext uri="{BB962C8B-B14F-4D97-AF65-F5344CB8AC3E}">
        <p14:creationId xmlns:p14="http://schemas.microsoft.com/office/powerpoint/2010/main" val="3889135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07650E-CA7B-4F00-E3B9-C38F17BD6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2C0BA5C6-68C4-9BCE-4B28-2804208FA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6D7AB847-0C21-683F-8750-8E224810A617}"/>
              </a:ext>
            </a:extLst>
          </p:cNvPr>
          <p:cNvSpPr txBox="1">
            <a:spLocks/>
          </p:cNvSpPr>
          <p:nvPr/>
        </p:nvSpPr>
        <p:spPr>
          <a:xfrm>
            <a:off x="622841" y="1967265"/>
            <a:ext cx="3376032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de-DE" sz="3600" kern="1200" noProof="0" dirty="0">
                <a:solidFill>
                  <a:srgbClr val="FFFFFF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Klima &amp; Vegetation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F5E25E-237C-0C6A-A3EB-D43FF9175218}"/>
              </a:ext>
            </a:extLst>
          </p:cNvPr>
          <p:cNvSpPr txBox="1">
            <a:spLocks/>
          </p:cNvSpPr>
          <p:nvPr/>
        </p:nvSpPr>
        <p:spPr>
          <a:xfrm>
            <a:off x="4837814" y="1574019"/>
            <a:ext cx="65159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800" dirty="0">
                <a:latin typeface="Bahnschrift" panose="020B0502040204020203" pitchFamily="34" charset="0"/>
                <a:ea typeface="JetBrains Mono" panose="02000009000000000000" pitchFamily="49" charset="0"/>
                <a:cs typeface="Times New Roman" panose="02020603050405020304" pitchFamily="18" charset="0"/>
              </a:rPr>
              <a:t>Hauptanteil in gemäßigter Zone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800" dirty="0">
                <a:latin typeface="Bahnschrift" panose="020B0502040204020203" pitchFamily="34" charset="0"/>
                <a:ea typeface="JetBrains Mono" panose="02000009000000000000" pitchFamily="49" charset="0"/>
                <a:cs typeface="Times New Roman" panose="02020603050405020304" pitchFamily="18" charset="0"/>
              </a:rPr>
              <a:t>(Südliche Randbereiche teilweise mediterran)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800" dirty="0">
                <a:latin typeface="Bahnschrift" panose="020B0502040204020203" pitchFamily="34" charset="0"/>
                <a:ea typeface="JetBrains Mono" panose="02000009000000000000" pitchFamily="49" charset="0"/>
                <a:cs typeface="Times New Roman" panose="02020603050405020304" pitchFamily="18" charset="0"/>
              </a:rPr>
              <a:t>Steiles, rasch wechselnde Relief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800" dirty="0">
                <a:latin typeface="Bahnschrift" panose="020B0502040204020203" pitchFamily="34" charset="0"/>
                <a:ea typeface="JetBrains Mono" panose="02000009000000000000" pitchFamily="49" charset="0"/>
                <a:cs typeface="Times New Roman" panose="02020603050405020304" pitchFamily="18" charset="0"/>
              </a:rPr>
              <a:t>Ökologische Faktoren ändern sich schnell</a:t>
            </a:r>
          </a:p>
          <a:p>
            <a:pPr lvl="1" algn="l">
              <a:buFont typeface="Wingdings" panose="05000000000000000000" pitchFamily="2" charset="2"/>
              <a:buChar char="è"/>
            </a:pPr>
            <a:r>
              <a:rPr lang="de-DE" sz="2800" dirty="0">
                <a:latin typeface="Bahnschrift" panose="020B0502040204020203" pitchFamily="34" charset="0"/>
                <a:ea typeface="JetBrains Mono" panose="02000009000000000000" pitchFamily="49" charset="0"/>
                <a:cs typeface="Times New Roman" panose="02020603050405020304" pitchFamily="18" charset="0"/>
              </a:rPr>
              <a:t>Etagenartige Staffelung der Pflanzeneigenschaften</a:t>
            </a:r>
          </a:p>
        </p:txBody>
      </p:sp>
    </p:spTree>
    <p:extLst>
      <p:ext uri="{BB962C8B-B14F-4D97-AF65-F5344CB8AC3E}">
        <p14:creationId xmlns:p14="http://schemas.microsoft.com/office/powerpoint/2010/main" val="2951894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59FCA4-12D7-4BF5-120D-72BEB6EA0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48CEDB23-B977-24A3-051E-397332017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A7D743A8-6ACF-BF31-DC3F-668DE3296F8F}"/>
              </a:ext>
            </a:extLst>
          </p:cNvPr>
          <p:cNvSpPr txBox="1">
            <a:spLocks/>
          </p:cNvSpPr>
          <p:nvPr/>
        </p:nvSpPr>
        <p:spPr>
          <a:xfrm>
            <a:off x="622841" y="1967265"/>
            <a:ext cx="3376032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de-DE" sz="3600" kern="1200" noProof="0" dirty="0">
                <a:solidFill>
                  <a:srgbClr val="FFFFFF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Höhenstufen</a:t>
            </a:r>
          </a:p>
        </p:txBody>
      </p:sp>
    </p:spTree>
    <p:extLst>
      <p:ext uri="{BB962C8B-B14F-4D97-AF65-F5344CB8AC3E}">
        <p14:creationId xmlns:p14="http://schemas.microsoft.com/office/powerpoint/2010/main" val="4237871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15028D20-B0C7-B7CA-0EF6-656C35D1A7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891" y="852392"/>
            <a:ext cx="7973749" cy="4401439"/>
          </a:xfrm>
        </p:spPr>
      </p:pic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FBEE769-D1D5-5571-8EA0-E43C01FE9D18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665257" y="4604608"/>
            <a:ext cx="3034759" cy="900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1E3A6B9-71B8-B6EF-AB71-1F98B3595F78}"/>
              </a:ext>
            </a:extLst>
          </p:cNvPr>
          <p:cNvSpPr txBox="1">
            <a:spLocks/>
          </p:cNvSpPr>
          <p:nvPr/>
        </p:nvSpPr>
        <p:spPr>
          <a:xfrm>
            <a:off x="239867" y="4509985"/>
            <a:ext cx="14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Laubbäume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72943DE7-CF8F-38A4-7939-CFE1FA672AD0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8559665" y="4509985"/>
            <a:ext cx="13700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6513FD67-EDB7-A72C-C948-104BE5BF10B2}"/>
              </a:ext>
            </a:extLst>
          </p:cNvPr>
          <p:cNvSpPr txBox="1">
            <a:spLocks/>
          </p:cNvSpPr>
          <p:nvPr/>
        </p:nvSpPr>
        <p:spPr>
          <a:xfrm>
            <a:off x="9929741" y="4325319"/>
            <a:ext cx="1497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Mischwälder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24093F34-2431-EADC-CDD4-787983699ACE}"/>
              </a:ext>
            </a:extLst>
          </p:cNvPr>
          <p:cNvSpPr txBox="1">
            <a:spLocks/>
          </p:cNvSpPr>
          <p:nvPr/>
        </p:nvSpPr>
        <p:spPr>
          <a:xfrm>
            <a:off x="141700" y="3507328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Nadelbäume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F602A89F-015B-8750-4DC1-72F81588EDD5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1624798" y="3691994"/>
            <a:ext cx="697778" cy="1755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DF57273B-D1C0-10F4-82A5-B216EC9520AB}"/>
              </a:ext>
            </a:extLst>
          </p:cNvPr>
          <p:cNvSpPr txBox="1">
            <a:spLocks/>
          </p:cNvSpPr>
          <p:nvPr/>
        </p:nvSpPr>
        <p:spPr>
          <a:xfrm>
            <a:off x="9850459" y="2850332"/>
            <a:ext cx="23278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Krummholzbestände</a:t>
            </a:r>
          </a:p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Und Zwergsträucher</a:t>
            </a:r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B283654E-F0AB-4422-E410-836BE7E54432}"/>
              </a:ext>
            </a:extLst>
          </p:cNvPr>
          <p:cNvCxnSpPr>
            <a:cxnSpLocks/>
            <a:stCxn id="24" idx="1"/>
          </p:cNvCxnSpPr>
          <p:nvPr/>
        </p:nvCxnSpPr>
        <p:spPr>
          <a:xfrm flipH="1">
            <a:off x="7242048" y="3173498"/>
            <a:ext cx="2608411" cy="4252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F6A647A4-EBE6-7905-457B-03FB36D7A73A}"/>
              </a:ext>
            </a:extLst>
          </p:cNvPr>
          <p:cNvSpPr txBox="1"/>
          <p:nvPr/>
        </p:nvSpPr>
        <p:spPr>
          <a:xfrm>
            <a:off x="-21854" y="2349293"/>
            <a:ext cx="1771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Rasen- und </a:t>
            </a:r>
          </a:p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Mattenpflanzen</a:t>
            </a:r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720C2CC1-CEBF-E7CD-F06E-3870CED3E680}"/>
              </a:ext>
            </a:extLst>
          </p:cNvPr>
          <p:cNvCxnSpPr>
            <a:cxnSpLocks/>
          </p:cNvCxnSpPr>
          <p:nvPr/>
        </p:nvCxnSpPr>
        <p:spPr>
          <a:xfrm>
            <a:off x="1472184" y="2672458"/>
            <a:ext cx="1335024" cy="6415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B658D7CB-5500-6641-C069-A1FC49F26C7B}"/>
              </a:ext>
            </a:extLst>
          </p:cNvPr>
          <p:cNvSpPr txBox="1">
            <a:spLocks/>
          </p:cNvSpPr>
          <p:nvPr/>
        </p:nvSpPr>
        <p:spPr>
          <a:xfrm>
            <a:off x="9850459" y="1208861"/>
            <a:ext cx="2130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Mose und Flechten</a:t>
            </a:r>
          </a:p>
        </p:txBody>
      </p: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F189403B-9B57-A178-F03B-011DFA56C52E}"/>
              </a:ext>
            </a:extLst>
          </p:cNvPr>
          <p:cNvCxnSpPr>
            <a:stCxn id="33" idx="1"/>
          </p:cNvCxnSpPr>
          <p:nvPr/>
        </p:nvCxnSpPr>
        <p:spPr>
          <a:xfrm flipH="1">
            <a:off x="6583680" y="1393527"/>
            <a:ext cx="3266779" cy="4577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12F5939C-E525-3AF6-2129-3A311BDC3211}"/>
              </a:ext>
            </a:extLst>
          </p:cNvPr>
          <p:cNvSpPr/>
          <p:nvPr/>
        </p:nvSpPr>
        <p:spPr>
          <a:xfrm>
            <a:off x="64592" y="2340001"/>
            <a:ext cx="1740926" cy="7465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849FD5-E882-FD7F-E951-8796FB2414D2}"/>
              </a:ext>
            </a:extLst>
          </p:cNvPr>
          <p:cNvSpPr/>
          <p:nvPr/>
        </p:nvSpPr>
        <p:spPr>
          <a:xfrm>
            <a:off x="82099" y="3346264"/>
            <a:ext cx="1740926" cy="7465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8353D0-FF8A-8A93-2F1D-57149B9B7F47}"/>
              </a:ext>
            </a:extLst>
          </p:cNvPr>
          <p:cNvSpPr/>
          <p:nvPr/>
        </p:nvSpPr>
        <p:spPr>
          <a:xfrm>
            <a:off x="56965" y="4384496"/>
            <a:ext cx="1740926" cy="7465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C4ED32-0525-181B-5333-09B3ACAB6F5E}"/>
              </a:ext>
            </a:extLst>
          </p:cNvPr>
          <p:cNvSpPr/>
          <p:nvPr/>
        </p:nvSpPr>
        <p:spPr>
          <a:xfrm>
            <a:off x="9904274" y="1020257"/>
            <a:ext cx="2076896" cy="7465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38BB8B-8E3C-4C0B-76A7-748F8AA91FA9}"/>
              </a:ext>
            </a:extLst>
          </p:cNvPr>
          <p:cNvSpPr/>
          <p:nvPr/>
        </p:nvSpPr>
        <p:spPr>
          <a:xfrm>
            <a:off x="9923378" y="2909269"/>
            <a:ext cx="2126922" cy="7465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2065856-AFCC-0AD3-D602-A58A072FBEF3}"/>
              </a:ext>
            </a:extLst>
          </p:cNvPr>
          <p:cNvSpPr/>
          <p:nvPr/>
        </p:nvSpPr>
        <p:spPr>
          <a:xfrm>
            <a:off x="9960096" y="4075059"/>
            <a:ext cx="1740926" cy="7465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9">
            <a:extLst>
              <a:ext uri="{FF2B5EF4-FFF2-40B4-BE49-F238E27FC236}">
                <a16:creationId xmlns:a16="http://schemas.microsoft.com/office/drawing/2014/main" id="{AE8A8562-BAC3-FF93-045A-F596416AB7C2}"/>
              </a:ext>
            </a:extLst>
          </p:cNvPr>
          <p:cNvSpPr txBox="1">
            <a:spLocks/>
          </p:cNvSpPr>
          <p:nvPr/>
        </p:nvSpPr>
        <p:spPr>
          <a:xfrm>
            <a:off x="4058336" y="5790534"/>
            <a:ext cx="14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Laubbäume</a:t>
            </a:r>
          </a:p>
        </p:txBody>
      </p:sp>
      <p:sp>
        <p:nvSpPr>
          <p:cNvPr id="17" name="Textfeld 17">
            <a:extLst>
              <a:ext uri="{FF2B5EF4-FFF2-40B4-BE49-F238E27FC236}">
                <a16:creationId xmlns:a16="http://schemas.microsoft.com/office/drawing/2014/main" id="{50B0AA0C-B955-2E3B-6934-B22F471BEF9B}"/>
              </a:ext>
            </a:extLst>
          </p:cNvPr>
          <p:cNvSpPr txBox="1">
            <a:spLocks/>
          </p:cNvSpPr>
          <p:nvPr/>
        </p:nvSpPr>
        <p:spPr>
          <a:xfrm>
            <a:off x="10579764" y="5790534"/>
            <a:ext cx="1497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Mischwälder</a:t>
            </a:r>
          </a:p>
        </p:txBody>
      </p:sp>
      <p:sp>
        <p:nvSpPr>
          <p:cNvPr id="20" name="Textfeld 18">
            <a:extLst>
              <a:ext uri="{FF2B5EF4-FFF2-40B4-BE49-F238E27FC236}">
                <a16:creationId xmlns:a16="http://schemas.microsoft.com/office/drawing/2014/main" id="{BD587EFA-1C4E-6089-CE3C-961B6A693DA0}"/>
              </a:ext>
            </a:extLst>
          </p:cNvPr>
          <p:cNvSpPr txBox="1">
            <a:spLocks/>
          </p:cNvSpPr>
          <p:nvPr/>
        </p:nvSpPr>
        <p:spPr>
          <a:xfrm>
            <a:off x="2293372" y="579053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Nadelbäume</a:t>
            </a:r>
          </a:p>
        </p:txBody>
      </p:sp>
      <p:sp>
        <p:nvSpPr>
          <p:cNvPr id="22" name="Textfeld 23">
            <a:extLst>
              <a:ext uri="{FF2B5EF4-FFF2-40B4-BE49-F238E27FC236}">
                <a16:creationId xmlns:a16="http://schemas.microsoft.com/office/drawing/2014/main" id="{2EE2FB1C-3651-3A8C-B6D0-8B125EA83D3E}"/>
              </a:ext>
            </a:extLst>
          </p:cNvPr>
          <p:cNvSpPr txBox="1">
            <a:spLocks/>
          </p:cNvSpPr>
          <p:nvPr/>
        </p:nvSpPr>
        <p:spPr>
          <a:xfrm>
            <a:off x="8072066" y="5652035"/>
            <a:ext cx="23278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Krummholzbestände</a:t>
            </a:r>
          </a:p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Und Zwergsträucher</a:t>
            </a:r>
          </a:p>
        </p:txBody>
      </p:sp>
      <p:sp>
        <p:nvSpPr>
          <p:cNvPr id="23" name="Textfeld 27">
            <a:extLst>
              <a:ext uri="{FF2B5EF4-FFF2-40B4-BE49-F238E27FC236}">
                <a16:creationId xmlns:a16="http://schemas.microsoft.com/office/drawing/2014/main" id="{CA6C08CD-EA6D-4DD1-5EAE-F56DC9830363}"/>
              </a:ext>
            </a:extLst>
          </p:cNvPr>
          <p:cNvSpPr txBox="1"/>
          <p:nvPr/>
        </p:nvSpPr>
        <p:spPr>
          <a:xfrm>
            <a:off x="239867" y="5652035"/>
            <a:ext cx="17716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Rasen- und </a:t>
            </a:r>
          </a:p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Mattenpflanzen</a:t>
            </a:r>
          </a:p>
        </p:txBody>
      </p:sp>
      <p:sp>
        <p:nvSpPr>
          <p:cNvPr id="25" name="Textfeld 32">
            <a:extLst>
              <a:ext uri="{FF2B5EF4-FFF2-40B4-BE49-F238E27FC236}">
                <a16:creationId xmlns:a16="http://schemas.microsoft.com/office/drawing/2014/main" id="{7AF5B41C-6892-2E9B-665F-A4B1CFE716F6}"/>
              </a:ext>
            </a:extLst>
          </p:cNvPr>
          <p:cNvSpPr txBox="1">
            <a:spLocks/>
          </p:cNvSpPr>
          <p:nvPr/>
        </p:nvSpPr>
        <p:spPr>
          <a:xfrm>
            <a:off x="5761538" y="5790534"/>
            <a:ext cx="2130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latin typeface="Bahnschrift" panose="020B0502040204020203" pitchFamily="34" charset="0"/>
                <a:ea typeface="JetBrains Mono" panose="02000009000000000000" pitchFamily="49" charset="0"/>
                <a:cs typeface="JetBrains Mono" panose="02000009000000000000" pitchFamily="49" charset="0"/>
              </a:rPr>
              <a:t>Mose und Flechten</a:t>
            </a:r>
          </a:p>
        </p:txBody>
      </p:sp>
    </p:spTree>
    <p:extLst>
      <p:ext uri="{BB962C8B-B14F-4D97-AF65-F5344CB8AC3E}">
        <p14:creationId xmlns:p14="http://schemas.microsoft.com/office/powerpoint/2010/main" val="933176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2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54F1EC-5B09-13B2-5929-617F0245EE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415ECD21-C007-5FCF-55AE-D0F06CABA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38D9F612-30C1-4D36-62F7-B31D011137DC}"/>
              </a:ext>
            </a:extLst>
          </p:cNvPr>
          <p:cNvSpPr txBox="1">
            <a:spLocks/>
          </p:cNvSpPr>
          <p:nvPr/>
        </p:nvSpPr>
        <p:spPr>
          <a:xfrm>
            <a:off x="717422" y="1967265"/>
            <a:ext cx="3376032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de-DE" sz="3200" kern="1200" noProof="0" dirty="0">
                <a:solidFill>
                  <a:srgbClr val="FFFFFF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Mosaik verschiedener Ökosysteme</a:t>
            </a:r>
          </a:p>
        </p:txBody>
      </p:sp>
      <p:pic>
        <p:nvPicPr>
          <p:cNvPr id="2" name="Grafik 4">
            <a:extLst>
              <a:ext uri="{FF2B5EF4-FFF2-40B4-BE49-F238E27FC236}">
                <a16:creationId xmlns:a16="http://schemas.microsoft.com/office/drawing/2014/main" id="{74388619-44AF-6B03-F580-AB7B7025D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8061738" y="3544224"/>
            <a:ext cx="3499104" cy="28949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B24E72-A761-8A1E-D6FC-A91BB292F42D}"/>
              </a:ext>
            </a:extLst>
          </p:cNvPr>
          <p:cNvSpPr txBox="1"/>
          <p:nvPr/>
        </p:nvSpPr>
        <p:spPr>
          <a:xfrm>
            <a:off x="5014457" y="973854"/>
            <a:ext cx="60945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400" dirty="0">
                <a:latin typeface="Bahnschrift" panose="020B0502040204020203" pitchFamily="34" charset="0"/>
              </a:rPr>
              <a:t>Hangneigung, und Hangexposition kreieren mehr Varianz: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400" dirty="0">
                <a:latin typeface="Bahnschrift" panose="020B0502040204020203" pitchFamily="34" charset="0"/>
              </a:rPr>
              <a:t>Verschiedener Sonneneinfall führt zu verschiedenen Energiemengen</a:t>
            </a:r>
            <a:endParaRPr lang="de-DE" sz="2400" dirty="0">
              <a:latin typeface="Bahnschrift" panose="020B0502040204020203" pitchFamily="34" charset="0"/>
              <a:ea typeface="JetBrains Mono" panose="02000009000000000000" pitchFamily="49" charset="0"/>
              <a:cs typeface="Times New Roman" panose="02020603050405020304" pitchFamily="18" charset="0"/>
            </a:endParaRPr>
          </a:p>
          <a:p>
            <a:pPr lvl="1" algn="l">
              <a:buFont typeface="Wingdings" panose="05000000000000000000" pitchFamily="2" charset="2"/>
              <a:buChar char="è"/>
            </a:pPr>
            <a:r>
              <a:rPr lang="de-DE" sz="2400" dirty="0">
                <a:latin typeface="Bahnschrift" panose="020B0502040204020203" pitchFamily="34" charset="0"/>
                <a:ea typeface="JetBrains Mono" panose="02000009000000000000" pitchFamily="49" charset="0"/>
                <a:cs typeface="Times New Roman" panose="02020603050405020304" pitchFamily="18" charset="0"/>
              </a:rPr>
              <a:t>Etagenartige Staffelung der Pflanzeneigenschaften</a:t>
            </a:r>
          </a:p>
        </p:txBody>
      </p:sp>
    </p:spTree>
    <p:extLst>
      <p:ext uri="{BB962C8B-B14F-4D97-AF65-F5344CB8AC3E}">
        <p14:creationId xmlns:p14="http://schemas.microsoft.com/office/powerpoint/2010/main" val="3865906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CF0F46-BD46-C4E2-EEBB-58C50D603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72E5397C-F93F-DA45-4D79-2B937A08D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9D456023-716F-98B9-BFF3-89C9A3FF8513}"/>
              </a:ext>
            </a:extLst>
          </p:cNvPr>
          <p:cNvSpPr txBox="1">
            <a:spLocks/>
          </p:cNvSpPr>
          <p:nvPr/>
        </p:nvSpPr>
        <p:spPr>
          <a:xfrm>
            <a:off x="622841" y="1967265"/>
            <a:ext cx="3376032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de-DE" sz="3600" kern="1200" noProof="0" dirty="0">
                <a:solidFill>
                  <a:srgbClr val="FFFFFF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Besiedlung</a:t>
            </a:r>
          </a:p>
        </p:txBody>
      </p:sp>
      <p:sp>
        <p:nvSpPr>
          <p:cNvPr id="2" name="Inhaltsplatzhalter 2">
            <a:extLst>
              <a:ext uri="{FF2B5EF4-FFF2-40B4-BE49-F238E27FC236}">
                <a16:creationId xmlns:a16="http://schemas.microsoft.com/office/drawing/2014/main" id="{65AB667D-D355-9EF5-4929-8F576CE9210A}"/>
              </a:ext>
            </a:extLst>
          </p:cNvPr>
          <p:cNvSpPr txBox="1">
            <a:spLocks/>
          </p:cNvSpPr>
          <p:nvPr/>
        </p:nvSpPr>
        <p:spPr>
          <a:xfrm>
            <a:off x="5762444" y="2662387"/>
            <a:ext cx="4676955" cy="15041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4000" noProof="0" dirty="0">
                <a:latin typeface="Bahnschrift" panose="020B0502040204020203" pitchFamily="34" charset="0"/>
              </a:rPr>
              <a:t>Seite 113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de-DE" sz="3600" noProof="0" dirty="0">
                <a:latin typeface="Bahnschrift" panose="020B0502040204020203" pitchFamily="34" charset="0"/>
              </a:rPr>
              <a:t>M15</a:t>
            </a:r>
          </a:p>
        </p:txBody>
      </p:sp>
    </p:spTree>
    <p:extLst>
      <p:ext uri="{BB962C8B-B14F-4D97-AF65-F5344CB8AC3E}">
        <p14:creationId xmlns:p14="http://schemas.microsoft.com/office/powerpoint/2010/main" val="303464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351B78-573C-6B9D-83A1-37E102ECE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Down Arrow 7">
            <a:extLst>
              <a:ext uri="{FF2B5EF4-FFF2-40B4-BE49-F238E27FC236}">
                <a16:creationId xmlns:a16="http://schemas.microsoft.com/office/drawing/2014/main" id="{9AA24E35-CD8A-CF6B-A62E-403CA2E4C8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4EBC16A8-5AFD-F0E9-FD7B-BA09A4C4B35F}"/>
              </a:ext>
            </a:extLst>
          </p:cNvPr>
          <p:cNvSpPr txBox="1">
            <a:spLocks/>
          </p:cNvSpPr>
          <p:nvPr/>
        </p:nvSpPr>
        <p:spPr>
          <a:xfrm>
            <a:off x="622841" y="1967265"/>
            <a:ext cx="3376032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de-DE" sz="3600" kern="1200" noProof="0" dirty="0">
                <a:solidFill>
                  <a:srgbClr val="FFFFFF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Besiedlung</a:t>
            </a:r>
          </a:p>
        </p:txBody>
      </p:sp>
      <p:sp>
        <p:nvSpPr>
          <p:cNvPr id="2" name="Inhaltsplatzhalter 2">
            <a:extLst>
              <a:ext uri="{FF2B5EF4-FFF2-40B4-BE49-F238E27FC236}">
                <a16:creationId xmlns:a16="http://schemas.microsoft.com/office/drawing/2014/main" id="{B886EDD8-4D74-D23A-FF92-EA197FB900ED}"/>
              </a:ext>
            </a:extLst>
          </p:cNvPr>
          <p:cNvSpPr txBox="1">
            <a:spLocks/>
          </p:cNvSpPr>
          <p:nvPr/>
        </p:nvSpPr>
        <p:spPr>
          <a:xfrm>
            <a:off x="5762444" y="724619"/>
            <a:ext cx="5089586" cy="570206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de-DE" sz="4000" noProof="0" dirty="0">
                <a:latin typeface="Bahnschrift" panose="020B0502040204020203" pitchFamily="34" charset="0"/>
              </a:rPr>
              <a:t>Erste Siedler </a:t>
            </a:r>
            <a:r>
              <a:rPr lang="de-DE" sz="4000" dirty="0">
                <a:latin typeface="Bahnschrift" panose="020B0502040204020203" pitchFamily="34" charset="0"/>
              </a:rPr>
              <a:t>nach</a:t>
            </a:r>
            <a:r>
              <a:rPr lang="de-DE" sz="4000" noProof="0" dirty="0">
                <a:latin typeface="Bahnschrift" panose="020B0502040204020203" pitchFamily="34" charset="0"/>
              </a:rPr>
              <a:t> der letzten Kaltzeit(vor 10 000 Jahren) auf glazialen Talböden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de-DE" sz="4000" noProof="0" dirty="0">
                <a:latin typeface="Bahnschrift" panose="020B0502040204020203" pitchFamily="34" charset="0"/>
              </a:rPr>
              <a:t>Erbauten Ackerflächen und kleine Siedlungen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de-DE" sz="4000" noProof="0" dirty="0">
                <a:latin typeface="Bahnschrift" panose="020B0502040204020203" pitchFamily="34" charset="0"/>
              </a:rPr>
              <a:t>Im Mittelalter Erweiterung auf höhere Gebirgsanlagen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de-DE" sz="4000" noProof="0" dirty="0">
                <a:latin typeface="Bahnschrift" panose="020B0502040204020203" pitchFamily="34" charset="0"/>
              </a:rPr>
              <a:t>Schufen Grünlandflächen in der montanen Stufe-&gt; Almen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de-DE" sz="4000" noProof="0" dirty="0">
                <a:latin typeface="Bahnschrift" panose="020B0502040204020203" pitchFamily="34" charset="0"/>
              </a:rPr>
              <a:t>Gut angepasste Bergbauwirtschaft, geringe Zahl an Weidetieren -&gt; Vegetation wurde nicht schwerwiegend zerstört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de-DE" sz="4000" noProof="0" dirty="0">
                <a:latin typeface="Bahnschrift" panose="020B0502040204020203" pitchFamily="34" charset="0"/>
              </a:rPr>
              <a:t>Durch Mähen Verdichtung der Pflanzendecke-&gt; Bodenstabilität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de-DE" sz="4000" noProof="0" dirty="0">
                <a:latin typeface="Bahnschrift" panose="020B0502040204020203" pitchFamily="34" charset="0"/>
              </a:rPr>
              <a:t>Wandel der Landwirtschaft -&gt; Wirtschafts- und Wohngebäude verloren Funktion und werden heute als Gasthäuser genutzt</a:t>
            </a:r>
            <a:endParaRPr lang="de-DE" sz="3600" noProof="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534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165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Bahnschrift</vt:lpstr>
      <vt:lpstr>JetBrains Mono</vt:lpstr>
      <vt:lpstr>Wingdings</vt:lpstr>
      <vt:lpstr>Office</vt:lpstr>
      <vt:lpstr>Die Alpen</vt:lpstr>
      <vt:lpstr>Die Alpen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Milea Renusch</dc:creator>
  <cp:lastModifiedBy>Rimma Alperowitsch</cp:lastModifiedBy>
  <cp:revision>5</cp:revision>
  <dcterms:created xsi:type="dcterms:W3CDTF">2025-01-27T11:57:32Z</dcterms:created>
  <dcterms:modified xsi:type="dcterms:W3CDTF">2025-02-11T10:23:05Z</dcterms:modified>
</cp:coreProperties>
</file>

<file path=docProps/thumbnail.jpeg>
</file>